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7" r:id="rId1"/>
  </p:sldMasterIdLst>
  <p:sldIdLst>
    <p:sldId id="256" r:id="rId2"/>
    <p:sldId id="259" r:id="rId3"/>
    <p:sldId id="278" r:id="rId4"/>
    <p:sldId id="257" r:id="rId5"/>
    <p:sldId id="271" r:id="rId6"/>
    <p:sldId id="258" r:id="rId7"/>
    <p:sldId id="260" r:id="rId8"/>
    <p:sldId id="261" r:id="rId9"/>
    <p:sldId id="262" r:id="rId10"/>
    <p:sldId id="267" r:id="rId11"/>
    <p:sldId id="263" r:id="rId12"/>
    <p:sldId id="280" r:id="rId13"/>
    <p:sldId id="264" r:id="rId14"/>
    <p:sldId id="276" r:id="rId15"/>
    <p:sldId id="265" r:id="rId16"/>
    <p:sldId id="281" r:id="rId17"/>
    <p:sldId id="272" r:id="rId18"/>
    <p:sldId id="273" r:id="rId19"/>
    <p:sldId id="274" r:id="rId20"/>
    <p:sldId id="275" r:id="rId21"/>
    <p:sldId id="266" r:id="rId22"/>
    <p:sldId id="277" r:id="rId23"/>
    <p:sldId id="27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Saubermann" initials="JS" lastIdx="1" clrIdx="0">
    <p:extLst>
      <p:ext uri="{19B8F6BF-5375-455C-9EA6-DF929625EA0E}">
        <p15:presenceInfo xmlns:p15="http://schemas.microsoft.com/office/powerpoint/2012/main" userId="S-1-5-21-2289314645-2387557429-1226727721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3A2D-BA8C-4F37-8E9E-1D3400D8770D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7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1E17-3DE3-4356-84A3-32D798089A1F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260A-2E54-476C-9232-6B3AA10119CA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36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BB73-9A74-4CFD-8AD9-1E843975CAA2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F816-97BA-453B-B783-94BD0CB1635A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41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B699-5B9E-409F-AA2D-60CF546AE7BB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6712-3564-4D1C-A4FB-A8D26388C625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8DCE-B804-4AD4-99EC-802590492C34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8D91-A991-46D3-8744-89BFE3600847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334C-9DE0-401E-A05E-447AACCC87AE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2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6C6B-8666-43DE-829F-51FB1C683CC3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9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6045-938B-4F91-B205-683F787EB497}" type="datetime1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77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1D3-D8BB-46BC-93E8-8609475378B8}" type="datetime1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DBD-C697-40DF-A158-7068A1C22E20}" type="datetime1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B409-7829-4FE3-8917-BD6C33BD26A9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9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00C-9A18-4C69-ABB1-65AA1B25B4E9}" type="datetime1">
              <a:rPr lang="en-US" smtClean="0"/>
              <a:t>4/22/2019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0CA5E-AA83-4A61-84E6-F48013C407B3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64111B-BAFD-4550-8099-DCD8E861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90" y="2372710"/>
            <a:ext cx="7646276" cy="2404242"/>
          </a:xfrm>
        </p:spPr>
        <p:txBody>
          <a:bodyPr/>
          <a:lstStyle/>
          <a:p>
            <a:pPr algn="ctr"/>
            <a:r>
              <a:rPr lang="en-US" b="1" dirty="0" smtClean="0"/>
              <a:t>Records Management and Retention Training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6104" y="4027973"/>
            <a:ext cx="2222938" cy="58344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April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73" y="463088"/>
            <a:ext cx="5077501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What </a:t>
            </a:r>
            <a:r>
              <a:rPr lang="en-US" sz="3200" b="1" dirty="0"/>
              <a:t>do I need to keep for seven (7) years</a:t>
            </a:r>
            <a:r>
              <a:rPr lang="en-US" sz="3200" b="1" dirty="0" smtClean="0"/>
              <a:t>? Continued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665" y="1844703"/>
            <a:ext cx="9448045" cy="433226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 smtClean="0"/>
              <a:t>Program and project team guidelines, instructions, notes, etc.</a:t>
            </a:r>
          </a:p>
          <a:p>
            <a:pPr lvl="1"/>
            <a:r>
              <a:rPr lang="en-US" sz="1800" dirty="0" smtClean="0"/>
              <a:t>Open meeting announcements and agendas</a:t>
            </a:r>
          </a:p>
          <a:p>
            <a:pPr lvl="1"/>
            <a:r>
              <a:rPr lang="en-US" sz="1800" dirty="0" smtClean="0"/>
              <a:t>Public record requests</a:t>
            </a:r>
          </a:p>
          <a:p>
            <a:pPr lvl="1"/>
            <a:r>
              <a:rPr lang="en-US" sz="1800" dirty="0" smtClean="0"/>
              <a:t>Contracts and related documents</a:t>
            </a:r>
          </a:p>
          <a:p>
            <a:pPr lvl="1"/>
            <a:r>
              <a:rPr lang="en-US" sz="1800" dirty="0" smtClean="0"/>
              <a:t>Routine accounting records and copies of payment support documentation</a:t>
            </a:r>
          </a:p>
          <a:p>
            <a:pPr lvl="1"/>
            <a:r>
              <a:rPr lang="en-US" sz="1800" dirty="0" smtClean="0"/>
              <a:t>Insurance policies</a:t>
            </a:r>
          </a:p>
          <a:p>
            <a:pPr lvl="1"/>
            <a:r>
              <a:rPr lang="en-US" sz="1800" dirty="0" smtClean="0"/>
              <a:t>Facilities fire, safety and environmental monitoring records</a:t>
            </a:r>
          </a:p>
          <a:p>
            <a:pPr lvl="1"/>
            <a:r>
              <a:rPr lang="en-US" sz="1800" dirty="0" smtClean="0"/>
              <a:t>Facilities, equipment, vehicle and property management and inventory </a:t>
            </a:r>
            <a:endParaRPr lang="en-US" sz="1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records</a:t>
            </a:r>
            <a:endParaRPr lang="en-US" sz="1800" dirty="0"/>
          </a:p>
          <a:p>
            <a:pPr marL="0" indent="0">
              <a:buNone/>
            </a:pPr>
            <a:endParaRPr lang="en-US" sz="20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Unless private information is contained within these records, they do not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need </a:t>
            </a:r>
            <a:r>
              <a:rPr lang="en-US" b="1" dirty="0"/>
              <a:t>to be shredded.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94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What needs to be kept permanently?</a:t>
            </a:r>
            <a:r>
              <a:rPr lang="en-US" sz="4900" b="1" dirty="0"/>
              <a:t/>
            </a:r>
            <a:br>
              <a:rPr lang="en-US" sz="4900" b="1" dirty="0"/>
            </a:b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255"/>
            <a:ext cx="8596668" cy="4512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Examples are:</a:t>
            </a:r>
          </a:p>
          <a:p>
            <a:r>
              <a:rPr lang="en-US" dirty="0" smtClean="0"/>
              <a:t>Records related to the creation and governance of MassTech</a:t>
            </a:r>
          </a:p>
          <a:p>
            <a:r>
              <a:rPr lang="en-US" dirty="0" smtClean="0"/>
              <a:t>Records related to the creation of new programs and committees at MassTech, including organizational charts, agendas and meeting notes</a:t>
            </a:r>
          </a:p>
          <a:p>
            <a:r>
              <a:rPr lang="en-US" dirty="0" smtClean="0"/>
              <a:t>Board </a:t>
            </a:r>
            <a:r>
              <a:rPr lang="en-US" dirty="0"/>
              <a:t>and Executive </a:t>
            </a:r>
            <a:r>
              <a:rPr lang="en-US" dirty="0" smtClean="0"/>
              <a:t>Committee meeting records and handouts</a:t>
            </a:r>
          </a:p>
          <a:p>
            <a:r>
              <a:rPr lang="en-US" dirty="0" smtClean="0"/>
              <a:t>Official meeting minutes (*</a:t>
            </a:r>
            <a:r>
              <a:rPr lang="en-US" u="sng" dirty="0" smtClean="0"/>
              <a:t>must be kept in hard copy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Official final media and press releases</a:t>
            </a:r>
          </a:p>
          <a:p>
            <a:r>
              <a:rPr lang="en-US" dirty="0" smtClean="0"/>
              <a:t>Records pertaining to MassTech litigation</a:t>
            </a:r>
          </a:p>
          <a:p>
            <a:r>
              <a:rPr lang="en-US" dirty="0"/>
              <a:t>Payroll System Records- General </a:t>
            </a:r>
            <a:r>
              <a:rPr lang="en-US" dirty="0" smtClean="0"/>
              <a:t>ledgers and payroll </a:t>
            </a:r>
            <a:r>
              <a:rPr lang="en-US" dirty="0"/>
              <a:t>registers </a:t>
            </a:r>
            <a:endParaRPr lang="en-US" dirty="0" smtClean="0"/>
          </a:p>
          <a:p>
            <a:r>
              <a:rPr lang="en-US" dirty="0" smtClean="0"/>
              <a:t>Telephone directories and </a:t>
            </a:r>
            <a:r>
              <a:rPr lang="en-US" dirty="0"/>
              <a:t>staff </a:t>
            </a:r>
            <a:r>
              <a:rPr lang="en-US" dirty="0" smtClean="0"/>
              <a:t>listings (</a:t>
            </a:r>
            <a:r>
              <a:rPr lang="en-US" dirty="0"/>
              <a:t>until superseded</a:t>
            </a:r>
            <a:r>
              <a:rPr lang="en-US" dirty="0" smtClean="0"/>
              <a:t>)</a:t>
            </a:r>
          </a:p>
          <a:p>
            <a:r>
              <a:rPr lang="en-US" dirty="0"/>
              <a:t>MassTech </a:t>
            </a:r>
            <a:r>
              <a:rPr lang="en-US" dirty="0" smtClean="0"/>
              <a:t>official policy </a:t>
            </a:r>
            <a:r>
              <a:rPr lang="en-US" dirty="0"/>
              <a:t>and procedures </a:t>
            </a:r>
            <a:r>
              <a:rPr lang="en-US" dirty="0" smtClean="0"/>
              <a:t>(until superseded)</a:t>
            </a:r>
          </a:p>
          <a:p>
            <a:r>
              <a:rPr lang="en-US" dirty="0" smtClean="0"/>
              <a:t>*Employee personnel case files, including applications, resumes, offer and acceptance letters (keep 50 years after separation)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Who is responsible for maintaining the official records of what?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456" y="2253456"/>
            <a:ext cx="44291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9904"/>
            <a:ext cx="8596668" cy="103723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Record-keeping Responsibilities by Department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7482"/>
            <a:ext cx="9160349" cy="4412974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 smtClean="0"/>
              <a:t>Executive Director/Executive Assistant or Secretary of the Board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MassTech governance records, documentation of monitoring and decision making 	including all notes, memos, reports and correspondence, board </a:t>
            </a:r>
            <a:r>
              <a:rPr lang="en-US" sz="2900" dirty="0"/>
              <a:t>m</a:t>
            </a:r>
            <a:r>
              <a:rPr lang="en-US" sz="2900" dirty="0" smtClean="0"/>
              <a:t>eeting minutes and 	handouts</a:t>
            </a:r>
          </a:p>
          <a:p>
            <a:r>
              <a:rPr lang="en-US" sz="2900" b="1" dirty="0" smtClean="0"/>
              <a:t>Division Directors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Program creation and policy records, program committee establishment documentation</a:t>
            </a:r>
          </a:p>
          <a:p>
            <a:r>
              <a:rPr lang="en-US" sz="2900" b="1" dirty="0" smtClean="0"/>
              <a:t>Program Managers</a:t>
            </a:r>
          </a:p>
          <a:p>
            <a:pPr marL="0" indent="0">
              <a:buNone/>
            </a:pPr>
            <a:r>
              <a:rPr lang="en-US" sz="2900" b="1" dirty="0"/>
              <a:t>	</a:t>
            </a:r>
            <a:r>
              <a:rPr lang="en-US" sz="2900" dirty="0" smtClean="0"/>
              <a:t>All </a:t>
            </a:r>
            <a:r>
              <a:rPr lang="en-US" sz="2900" dirty="0"/>
              <a:t>g</a:t>
            </a:r>
            <a:r>
              <a:rPr lang="en-US" sz="2900" dirty="0" smtClean="0"/>
              <a:t>rantee, customer and vendor documents (excluding contracts) and communications, 	including progress reports and deliverables</a:t>
            </a:r>
          </a:p>
          <a:p>
            <a:r>
              <a:rPr lang="en-US" sz="2900" b="1" dirty="0" smtClean="0"/>
              <a:t>Finance Department</a:t>
            </a:r>
            <a:endParaRPr lang="en-US" sz="2900" b="1" dirty="0"/>
          </a:p>
          <a:p>
            <a:pPr marL="0" indent="0">
              <a:buNone/>
            </a:pPr>
            <a:r>
              <a:rPr lang="en-US" sz="2900" dirty="0" smtClean="0"/>
              <a:t>	Budget documents, purchase orders, audit files, payroll records</a:t>
            </a:r>
          </a:p>
          <a:p>
            <a:r>
              <a:rPr lang="en-US" sz="2900" b="1" dirty="0" smtClean="0"/>
              <a:t>Human Resources Department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Personnel files, HR policies and procedures, job applicant </a:t>
            </a:r>
            <a:r>
              <a:rPr lang="en-US" sz="2900" dirty="0"/>
              <a:t>information and </a:t>
            </a:r>
            <a:r>
              <a:rPr lang="en-US" sz="2900" dirty="0" smtClean="0"/>
              <a:t>hiring process 	records, interview notes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6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1664"/>
            <a:ext cx="8596668" cy="1144986"/>
          </a:xfrm>
        </p:spPr>
        <p:txBody>
          <a:bodyPr>
            <a:noAutofit/>
          </a:bodyPr>
          <a:lstStyle/>
          <a:p>
            <a:r>
              <a:rPr lang="en-US" b="1" dirty="0"/>
              <a:t>Record-keeping Responsibilities by </a:t>
            </a:r>
            <a:r>
              <a:rPr lang="en-US" b="1" dirty="0" smtClean="0"/>
              <a:t>Department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9287"/>
            <a:ext cx="8596668" cy="3784821"/>
          </a:xfrm>
        </p:spPr>
        <p:txBody>
          <a:bodyPr>
            <a:normAutofit/>
          </a:bodyPr>
          <a:lstStyle/>
          <a:p>
            <a:pPr lvl="0">
              <a:buClr>
                <a:srgbClr val="5FCBEF"/>
              </a:buClr>
            </a:pP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Communications Department</a:t>
            </a:r>
          </a:p>
          <a:p>
            <a:pPr marL="457200" lvl="1" indent="0">
              <a:buClr>
                <a:srgbClr val="5FCBEF"/>
              </a:buClr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Press releases, program announcements, public records requests</a:t>
            </a:r>
          </a:p>
          <a:p>
            <a:pPr lvl="0">
              <a:buClr>
                <a:srgbClr val="5FCBEF"/>
              </a:buClr>
            </a:pP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Legal Department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All contracts and related documentation, RFP and solicitation documents</a:t>
            </a:r>
          </a:p>
          <a:p>
            <a:r>
              <a:rPr lang="en-US" sz="1600" b="1" dirty="0" smtClean="0"/>
              <a:t>Information Technology Department</a:t>
            </a:r>
          </a:p>
          <a:p>
            <a:pPr marL="0" indent="0">
              <a:buNone/>
            </a:pPr>
            <a:r>
              <a:rPr lang="en-US" sz="1600" b="1" dirty="0" smtClean="0"/>
              <a:t>	</a:t>
            </a:r>
            <a:r>
              <a:rPr lang="en-US" sz="1600" dirty="0" smtClean="0"/>
              <a:t>Email and electronic record procedures, website documentation records, email and 	electronic record backups </a:t>
            </a:r>
            <a:r>
              <a:rPr lang="en-US" dirty="0" smtClean="0"/>
              <a:t> 	</a:t>
            </a:r>
          </a:p>
          <a:p>
            <a:r>
              <a:rPr lang="en-US" sz="1600" b="1" dirty="0" smtClean="0"/>
              <a:t>Facilities Department</a:t>
            </a:r>
          </a:p>
          <a:p>
            <a:pPr marL="0" indent="0">
              <a:buNone/>
            </a:pPr>
            <a:r>
              <a:rPr lang="en-US" sz="1600" b="1" dirty="0" smtClean="0"/>
              <a:t>	</a:t>
            </a:r>
            <a:r>
              <a:rPr lang="en-US" sz="1600" dirty="0" smtClean="0"/>
              <a:t>Facilities management records (daily routine administration of the facilities and 	grounds), equipment use and maintenance information, building plans, systems 	inspection reports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Do records have to be in a specific format?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0849"/>
            <a:ext cx="9220200" cy="45323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1900" dirty="0" smtClean="0">
                <a:latin typeface="+mj-lt"/>
              </a:rPr>
              <a:t>No, there is no specific format; they can be either electronic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    hardcopy as long as the record you keep contains all the information.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+mj-lt"/>
              </a:rPr>
              <a:t>	</a:t>
            </a:r>
            <a:r>
              <a:rPr lang="en-US" sz="1900" dirty="0" smtClean="0">
                <a:latin typeface="+mj-lt"/>
              </a:rPr>
              <a:t>EXCEPTION: Meeting minutes– a hard copy must be kept permanently.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9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900" dirty="0" smtClean="0">
                <a:latin typeface="+mj-lt"/>
              </a:rPr>
              <a:t>Electronic records meet MA record retention requirements as long 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latin typeface="+mj-lt"/>
              </a:rPr>
              <a:t> </a:t>
            </a:r>
            <a:r>
              <a:rPr lang="en-US" sz="1900" dirty="0" smtClean="0">
                <a:latin typeface="+mj-lt"/>
              </a:rPr>
              <a:t>    the record is </a:t>
            </a:r>
            <a:r>
              <a:rPr lang="en-US" sz="1900" u="sng" dirty="0" smtClean="0">
                <a:latin typeface="+mj-lt"/>
              </a:rPr>
              <a:t>accurate</a:t>
            </a:r>
            <a:r>
              <a:rPr lang="en-US" sz="1900" dirty="0" smtClean="0">
                <a:latin typeface="+mj-lt"/>
              </a:rPr>
              <a:t>, </a:t>
            </a:r>
            <a:r>
              <a:rPr lang="en-US" sz="1900" u="sng" dirty="0" smtClean="0">
                <a:latin typeface="+mj-lt"/>
              </a:rPr>
              <a:t>legible</a:t>
            </a:r>
            <a:r>
              <a:rPr lang="en-US" sz="1900" dirty="0" smtClean="0">
                <a:latin typeface="+mj-lt"/>
              </a:rPr>
              <a:t> and </a:t>
            </a:r>
            <a:r>
              <a:rPr lang="en-US" sz="1900" u="sng" dirty="0" smtClean="0">
                <a:latin typeface="+mj-lt"/>
              </a:rPr>
              <a:t>accessible</a:t>
            </a:r>
            <a:r>
              <a:rPr lang="en-US" sz="1900" dirty="0" smtClean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900" dirty="0">
                <a:latin typeface="+mj-lt"/>
              </a:rPr>
              <a:t>You do not need a hardcopy if there is an </a:t>
            </a:r>
            <a:r>
              <a:rPr lang="en-US" sz="1900" dirty="0" smtClean="0">
                <a:latin typeface="+mj-lt"/>
              </a:rPr>
              <a:t>accurate, legible and accessible </a:t>
            </a:r>
            <a:r>
              <a:rPr lang="en-US" sz="1900" dirty="0">
                <a:latin typeface="+mj-lt"/>
              </a:rPr>
              <a:t>electronic record</a:t>
            </a:r>
            <a:r>
              <a:rPr lang="en-US" sz="1900" dirty="0" smtClean="0">
                <a:latin typeface="+mj-lt"/>
              </a:rPr>
              <a:t>. Just keep the most comprehensive version.  One copy is all that’s needed.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Where </a:t>
            </a:r>
            <a:r>
              <a:rPr lang="en-US" sz="3600" b="1" dirty="0">
                <a:solidFill>
                  <a:schemeClr val="accent1"/>
                </a:solidFill>
                <a:latin typeface="+mj-lt"/>
              </a:rPr>
              <a:t>do I keep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my records?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r>
              <a:rPr lang="en-US" sz="1900" dirty="0" smtClean="0"/>
              <a:t>Whether hardcopy or electronic, the records should be kept in an organized fashion in a location where they are accessible if needed.</a:t>
            </a:r>
          </a:p>
          <a:p>
            <a:r>
              <a:rPr lang="en-US" sz="1900" dirty="0" smtClean="0"/>
              <a:t>If you have something that you believe belongs to another department please forward on.  For example, notes taken while interviewing potential </a:t>
            </a:r>
            <a:r>
              <a:rPr lang="en-US" sz="1900" dirty="0" err="1" smtClean="0"/>
              <a:t>MassTech</a:t>
            </a:r>
            <a:r>
              <a:rPr lang="en-US" sz="1900" dirty="0" smtClean="0"/>
              <a:t> employment candidates should be given to HR for retention.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Board Meetings Worthwh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50" y="1548143"/>
            <a:ext cx="7415282" cy="39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4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 about email?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9" y="1735076"/>
            <a:ext cx="8596668" cy="4131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the same types of documents can be contained in electronic form in email</a:t>
            </a:r>
          </a:p>
          <a:p>
            <a:r>
              <a:rPr lang="en-US" dirty="0" smtClean="0"/>
              <a:t>All the same retention periods should be followed- it is the content of the email or attached document that determines retention, not the form</a:t>
            </a:r>
          </a:p>
          <a:p>
            <a:r>
              <a:rPr lang="en-US" dirty="0"/>
              <a:t>Keep any email with substantive content or discussions about projects, programs or </a:t>
            </a:r>
            <a:r>
              <a:rPr lang="en-US" dirty="0" smtClean="0"/>
              <a:t>policies</a:t>
            </a:r>
            <a:endParaRPr lang="en-US" dirty="0"/>
          </a:p>
          <a:p>
            <a:r>
              <a:rPr lang="en-US" dirty="0" smtClean="0"/>
              <a:t>If an email is threaded which do I keep?</a:t>
            </a:r>
          </a:p>
          <a:p>
            <a:pPr lvl="1"/>
            <a:r>
              <a:rPr lang="en-US" sz="1800" dirty="0" smtClean="0"/>
              <a:t>The top thread </a:t>
            </a:r>
          </a:p>
          <a:p>
            <a:pPr lvl="1"/>
            <a:r>
              <a:rPr lang="en-US" sz="1800" dirty="0" smtClean="0"/>
              <a:t>If an email thread is split due to responding to emails out of sequence, it may be necessary to keep multiple emails in that conversation.</a:t>
            </a:r>
            <a:endParaRPr lang="en-US" sz="1800" dirty="0"/>
          </a:p>
          <a:p>
            <a:r>
              <a:rPr lang="en-US" dirty="0" smtClean="0"/>
              <a:t>Retaining </a:t>
            </a:r>
            <a:r>
              <a:rPr lang="en-US" u="sng" dirty="0" smtClean="0"/>
              <a:t>internally created attachments</a:t>
            </a:r>
            <a:r>
              <a:rPr lang="en-US" dirty="0" smtClean="0"/>
              <a:t> is the responsibility of the creator </a:t>
            </a:r>
          </a:p>
          <a:p>
            <a:r>
              <a:rPr lang="en-US" dirty="0" smtClean="0"/>
              <a:t>Retaining </a:t>
            </a:r>
            <a:r>
              <a:rPr lang="en-US" u="sng" dirty="0" smtClean="0"/>
              <a:t>externally created attachments</a:t>
            </a:r>
            <a:r>
              <a:rPr lang="en-US" dirty="0" smtClean="0"/>
              <a:t> is the responsibility of the Program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5703"/>
          </a:xfrm>
        </p:spPr>
        <p:txBody>
          <a:bodyPr/>
          <a:lstStyle/>
          <a:p>
            <a:r>
              <a:rPr lang="en-US" b="1" dirty="0" smtClean="0"/>
              <a:t>How should I retain an email?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Leave it in your inbox: This preserves the email, but is bad from an organizational and accessibility standpoint</a:t>
            </a:r>
          </a:p>
          <a:p>
            <a:r>
              <a:rPr lang="en-US" sz="1900" dirty="0"/>
              <a:t>Move it to another folder: This helps with keeping email organized, and helps your email work better. This is not very accessible, however, as only you have access.</a:t>
            </a:r>
          </a:p>
          <a:p>
            <a:r>
              <a:rPr lang="en-US" sz="1900" dirty="0"/>
              <a:t>Save it to a network location: This is preferred as it is organized and accessible</a:t>
            </a:r>
          </a:p>
          <a:p>
            <a:r>
              <a:rPr lang="en-US" sz="1900" dirty="0"/>
              <a:t>What is meant by a network location? Not your desktop, not your “My Documents” folder.  A network location would be the S:, J: or F: drives, for example.</a:t>
            </a:r>
          </a:p>
          <a:p>
            <a:r>
              <a:rPr lang="en-US" sz="1900" dirty="0"/>
              <a:t>How to save email? Save the message in the original form. This preserves all the content, such as where it really came from and who received it. How?</a:t>
            </a:r>
          </a:p>
          <a:p>
            <a:pPr lvl="1"/>
            <a:r>
              <a:rPr lang="en-US" sz="1900" dirty="0"/>
              <a:t>Save As “Outlook Message Format – Unicode”</a:t>
            </a:r>
          </a:p>
          <a:p>
            <a:pPr lvl="1"/>
            <a:r>
              <a:rPr lang="en-US" sz="1900" dirty="0"/>
              <a:t>If sent to a distribution list you should expand the list before saving.</a:t>
            </a:r>
          </a:p>
          <a:p>
            <a:r>
              <a:rPr lang="en-US" sz="1900" dirty="0"/>
              <a:t>Save any substantive attachments separately in a network folder.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happens to deleted email?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is backed up twice a week</a:t>
            </a:r>
          </a:p>
          <a:p>
            <a:r>
              <a:rPr lang="en-US" dirty="0" smtClean="0"/>
              <a:t>When you delete an email, even if you hard delete it, it is not really gone</a:t>
            </a:r>
          </a:p>
          <a:p>
            <a:pPr lvl="0"/>
            <a:r>
              <a:rPr lang="en-US" dirty="0"/>
              <a:t>Deleted items are kept for 14 more days and can be retrieved if </a:t>
            </a:r>
            <a:r>
              <a:rPr lang="en-US" dirty="0" smtClean="0"/>
              <a:t>needed</a:t>
            </a:r>
            <a:endParaRPr lang="en-US" dirty="0"/>
          </a:p>
          <a:p>
            <a:pPr lvl="0"/>
            <a:r>
              <a:rPr lang="en-US" dirty="0"/>
              <a:t>If you have many deleted items in your mailbox, IT can help with settings that will manage deleted items </a:t>
            </a:r>
            <a:r>
              <a:rPr lang="en-US" dirty="0" smtClean="0"/>
              <a:t>automatically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Public Records Retention- why are we talking about this?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2221"/>
            <a:ext cx="8596668" cy="4039141"/>
          </a:xfrm>
        </p:spPr>
        <p:txBody>
          <a:bodyPr/>
          <a:lstStyle/>
          <a:p>
            <a:r>
              <a:rPr lang="en-US" sz="2000" dirty="0" smtClean="0"/>
              <a:t>MassTech produces many types of documents that fall under the Commonwealth public record retention requirements.</a:t>
            </a:r>
          </a:p>
          <a:p>
            <a:r>
              <a:rPr lang="en-US" sz="2000" dirty="0" smtClean="0"/>
              <a:t>The goal is to help you understand what you have, what you can dispose of, and what must be retained.</a:t>
            </a:r>
          </a:p>
          <a:p>
            <a:r>
              <a:rPr lang="en-US" sz="2000" dirty="0" smtClean="0"/>
              <a:t>This will not only make MassTech compliant, but will assist you in cleaning out offices, cubicles, file cabinets and computer files.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65" y="4281067"/>
            <a:ext cx="286666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about text messages?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n-US" b="1" dirty="0"/>
              <a:t>Please avoid having any substantive policy or program conversations via text.</a:t>
            </a:r>
          </a:p>
          <a:p>
            <a:r>
              <a:rPr lang="en-US" dirty="0"/>
              <a:t>If you do, these messages are now affected by document retention policies.</a:t>
            </a:r>
          </a:p>
          <a:p>
            <a:r>
              <a:rPr lang="en-US" dirty="0"/>
              <a:t>To save the text message you will have to take a screen shot and then email that screen shot to your </a:t>
            </a:r>
            <a:r>
              <a:rPr lang="en-US" dirty="0" err="1"/>
              <a:t>MassTech</a:t>
            </a:r>
            <a:r>
              <a:rPr lang="en-US" dirty="0"/>
              <a:t> email address. The screen shot can then be saved in the appropriate network drive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3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62" y="3461442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do I manage electronic records?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28982"/>
            <a:ext cx="8596668" cy="164186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When in doubt, put the record aside and check with:</a:t>
            </a:r>
          </a:p>
          <a:p>
            <a:r>
              <a:rPr lang="en-US" dirty="0" smtClean="0"/>
              <a:t>Jennifer Saubermann, Acting General Counsel, ext. 204</a:t>
            </a:r>
          </a:p>
          <a:p>
            <a:r>
              <a:rPr lang="en-US" dirty="0" smtClean="0"/>
              <a:t>Kelly Kleanthous, Contracts Attorney, ext. 681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What if I can’t determine what to do with a record?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7334" y="4282375"/>
            <a:ext cx="8596668" cy="164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/>
              <a:t>Any questions, contact:</a:t>
            </a:r>
          </a:p>
          <a:p>
            <a:r>
              <a:rPr lang="en-US" dirty="0" smtClean="0"/>
              <a:t>Dan Mushrush</a:t>
            </a:r>
            <a:r>
              <a:rPr lang="en-US" dirty="0"/>
              <a:t>, Information Technology Administrator, </a:t>
            </a:r>
            <a:r>
              <a:rPr lang="en-US" dirty="0" smtClean="0"/>
              <a:t>ext. 265</a:t>
            </a:r>
          </a:p>
          <a:p>
            <a:r>
              <a:rPr lang="en-US" dirty="0" smtClean="0"/>
              <a:t>Kim Jacobs, Desktop Specialist, ext. 272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5062"/>
          </a:xfrm>
        </p:spPr>
        <p:txBody>
          <a:bodyPr/>
          <a:lstStyle/>
          <a:p>
            <a:r>
              <a:rPr lang="en-US" b="1" dirty="0" smtClean="0"/>
              <a:t>Clean-Up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4663"/>
            <a:ext cx="8596668" cy="4606700"/>
          </a:xfrm>
        </p:spPr>
        <p:txBody>
          <a:bodyPr>
            <a:noAutofit/>
          </a:bodyPr>
          <a:lstStyle/>
          <a:p>
            <a:r>
              <a:rPr lang="en-US" dirty="0" smtClean="0"/>
              <a:t>Clean </a:t>
            </a:r>
            <a:r>
              <a:rPr lang="en-US" dirty="0"/>
              <a:t>Up Day will </a:t>
            </a:r>
            <a:r>
              <a:rPr lang="en-US" dirty="0" smtClean="0"/>
              <a:t>be happening in May – further details will be circulated soon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should I do on clean-up day?</a:t>
            </a:r>
          </a:p>
          <a:p>
            <a:pPr lvl="1"/>
            <a:r>
              <a:rPr lang="en-US" sz="1800" dirty="0" smtClean="0"/>
              <a:t>Organize your office </a:t>
            </a:r>
            <a:r>
              <a:rPr lang="en-US" sz="1800" dirty="0"/>
              <a:t>to eliminate visible piles and </a:t>
            </a:r>
            <a:r>
              <a:rPr lang="en-US" sz="1800" dirty="0" smtClean="0"/>
              <a:t>clutter</a:t>
            </a:r>
          </a:p>
          <a:p>
            <a:pPr lvl="1"/>
            <a:r>
              <a:rPr lang="en-US" sz="1800" dirty="0" smtClean="0"/>
              <a:t>Go </a:t>
            </a:r>
            <a:r>
              <a:rPr lang="en-US" sz="1800" dirty="0"/>
              <a:t>through file cabinets and drawers </a:t>
            </a:r>
            <a:endParaRPr lang="en-US" sz="1800" dirty="0" smtClean="0"/>
          </a:p>
          <a:p>
            <a:pPr lvl="1"/>
            <a:r>
              <a:rPr lang="en-US" sz="1800" dirty="0" smtClean="0"/>
              <a:t>Assist </a:t>
            </a:r>
            <a:r>
              <a:rPr lang="en-US" sz="1800" dirty="0"/>
              <a:t>with </a:t>
            </a:r>
            <a:r>
              <a:rPr lang="en-US" sz="1800" dirty="0" smtClean="0"/>
              <a:t>clean-up </a:t>
            </a:r>
            <a:r>
              <a:rPr lang="en-US" sz="1800" dirty="0"/>
              <a:t>in common areas (copy </a:t>
            </a:r>
            <a:r>
              <a:rPr lang="en-US" sz="1800" dirty="0" smtClean="0"/>
              <a:t>areas, </a:t>
            </a:r>
            <a:r>
              <a:rPr lang="en-US" sz="1800" dirty="0"/>
              <a:t>storage and supply cabinets, kitchen </a:t>
            </a:r>
            <a:r>
              <a:rPr lang="en-US" sz="1800" dirty="0" smtClean="0"/>
              <a:t>areas) </a:t>
            </a:r>
            <a:r>
              <a:rPr lang="en-US" sz="1800" dirty="0"/>
              <a:t>and vacant offices</a:t>
            </a:r>
          </a:p>
          <a:p>
            <a:r>
              <a:rPr lang="en-US" dirty="0" smtClean="0"/>
              <a:t>What do I do </a:t>
            </a:r>
            <a:r>
              <a:rPr lang="en-US" dirty="0"/>
              <a:t>with items I no longer </a:t>
            </a:r>
            <a:r>
              <a:rPr lang="en-US" dirty="0" smtClean="0"/>
              <a:t>need? </a:t>
            </a:r>
          </a:p>
          <a:p>
            <a:pPr lvl="1"/>
            <a:r>
              <a:rPr lang="en-US" sz="1800" dirty="0" smtClean="0"/>
              <a:t>You should dispose </a:t>
            </a:r>
            <a:r>
              <a:rPr lang="en-US" sz="1800" dirty="0"/>
              <a:t>of </a:t>
            </a:r>
            <a:r>
              <a:rPr lang="en-US" sz="1800" dirty="0" smtClean="0"/>
              <a:t>them based </a:t>
            </a:r>
            <a:r>
              <a:rPr lang="en-US" sz="1800" dirty="0"/>
              <a:t>upon guidelines </a:t>
            </a:r>
            <a:r>
              <a:rPr lang="en-US" sz="1800" dirty="0" smtClean="0"/>
              <a:t>provided</a:t>
            </a:r>
          </a:p>
          <a:p>
            <a:pPr lvl="2"/>
            <a:r>
              <a:rPr lang="en-US" sz="1800" dirty="0" smtClean="0"/>
              <a:t>If you have files to be boxed, please label them on an end visible when shelved, with the following–Division</a:t>
            </a:r>
            <a:r>
              <a:rPr lang="en-US" sz="1800" dirty="0"/>
              <a:t>, Program, Type of Documents, Timeframe of </a:t>
            </a:r>
            <a:r>
              <a:rPr lang="en-US" sz="1800" dirty="0" smtClean="0"/>
              <a:t>documents</a:t>
            </a:r>
            <a:endParaRPr lang="en-US" sz="1800" dirty="0"/>
          </a:p>
          <a:p>
            <a:pPr lvl="2"/>
            <a:r>
              <a:rPr lang="en-US" sz="1800" dirty="0" smtClean="0"/>
              <a:t>A process or temporary </a:t>
            </a:r>
            <a:r>
              <a:rPr lang="en-US" sz="1800" dirty="0"/>
              <a:t>storage area </a:t>
            </a:r>
            <a:r>
              <a:rPr lang="en-US" sz="1800" dirty="0" smtClean="0"/>
              <a:t>will be identified for </a:t>
            </a:r>
            <a:r>
              <a:rPr lang="en-US" sz="1800" dirty="0"/>
              <a:t>staff </a:t>
            </a:r>
            <a:r>
              <a:rPr lang="en-US" sz="1800" dirty="0" smtClean="0"/>
              <a:t>in Boston who </a:t>
            </a:r>
            <a:r>
              <a:rPr lang="en-US" sz="1800" dirty="0"/>
              <a:t>have boxes to be transported to </a:t>
            </a:r>
            <a:r>
              <a:rPr lang="en-US" sz="1800" dirty="0" smtClean="0"/>
              <a:t>Westboro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5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949" y="1208599"/>
            <a:ext cx="5915771" cy="44279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736" y="1431236"/>
            <a:ext cx="4357313" cy="4214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is a Public Record?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013"/>
            <a:ext cx="9092979" cy="47659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900" dirty="0" smtClean="0"/>
              <a:t>For </a:t>
            </a:r>
            <a:r>
              <a:rPr lang="en-US" sz="1900" dirty="0"/>
              <a:t>purposes of the </a:t>
            </a:r>
            <a:r>
              <a:rPr lang="en-US" sz="1900" dirty="0" smtClean="0"/>
              <a:t>MA Public </a:t>
            </a:r>
            <a:r>
              <a:rPr lang="en-US" sz="1900" dirty="0"/>
              <a:t>Records Act, </a:t>
            </a:r>
            <a:r>
              <a:rPr lang="en-US" sz="1900" b="1" dirty="0"/>
              <a:t>“public records”</a:t>
            </a:r>
            <a:r>
              <a:rPr lang="en-US" sz="1900" dirty="0"/>
              <a:t> include all books, papers, </a:t>
            </a:r>
            <a:r>
              <a:rPr lang="en-US" sz="1900" dirty="0" smtClean="0"/>
              <a:t>maps</a:t>
            </a:r>
            <a:r>
              <a:rPr lang="en-US" sz="1900" dirty="0"/>
              <a:t>, photographs, recorded tapes, financial statements, statistical tabulations, or other documentary materials or data, regardless of physical form or characteristics,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made or received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by MassTech</a:t>
            </a:r>
            <a:r>
              <a:rPr lang="en-US" sz="1900" dirty="0"/>
              <a:t>. As a result, any information submitted to MassTech by a grant applicant, recipient grantee, respondent to a request for response (including, but not limited to an RFQ, RFP and RFI), </a:t>
            </a:r>
            <a:r>
              <a:rPr lang="en-US" sz="1900" dirty="0" smtClean="0"/>
              <a:t>contractor</a:t>
            </a:r>
            <a:r>
              <a:rPr lang="en-US" sz="1900" dirty="0"/>
              <a:t>, or any other </a:t>
            </a:r>
            <a:r>
              <a:rPr lang="en-US" sz="1900" dirty="0" smtClean="0"/>
              <a:t>party, </a:t>
            </a:r>
            <a:r>
              <a:rPr lang="en-US" sz="1900" dirty="0"/>
              <a:t>is subject to document retention requirements as set forth in the Public Records Act. </a:t>
            </a: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dirty="0" smtClean="0"/>
              <a:t>You should </a:t>
            </a:r>
            <a:r>
              <a:rPr lang="en-US" sz="1900" dirty="0"/>
              <a:t>consider every document MassTech produces, </a:t>
            </a:r>
            <a:r>
              <a:rPr lang="en-US" sz="1900" dirty="0" smtClean="0"/>
              <a:t>reviews </a:t>
            </a:r>
            <a:r>
              <a:rPr lang="en-US" sz="1900" dirty="0"/>
              <a:t>or receives as part of MassTech “business” as a public </a:t>
            </a:r>
            <a:r>
              <a:rPr lang="en-US" sz="1900" dirty="0" smtClean="0"/>
              <a:t>record until determined otherwise.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 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 smtClean="0"/>
              <a:t>Electronic</a:t>
            </a:r>
            <a:r>
              <a:rPr lang="en-US" sz="1900" dirty="0"/>
              <a:t> records </a:t>
            </a:r>
            <a:r>
              <a:rPr lang="en-US" sz="1900" dirty="0" smtClean="0"/>
              <a:t>are treated</a:t>
            </a:r>
            <a:r>
              <a:rPr lang="en-US" sz="1900" dirty="0"/>
              <a:t> the same as  paper records for </a:t>
            </a:r>
            <a:r>
              <a:rPr lang="en-US" sz="1900" dirty="0" smtClean="0"/>
              <a:t>disclosure  purposes.</a:t>
            </a:r>
            <a:r>
              <a:rPr lang="en-US" sz="1900" dirty="0"/>
              <a:t> </a:t>
            </a:r>
            <a:r>
              <a:rPr lang="en-US" sz="1900" dirty="0" smtClean="0"/>
              <a:t>This includes Email</a:t>
            </a:r>
            <a:r>
              <a:rPr lang="en-US" sz="1900" dirty="0"/>
              <a:t> </a:t>
            </a:r>
            <a:r>
              <a:rPr lang="en-US" sz="1900" dirty="0" smtClean="0"/>
              <a:t>communications and text</a:t>
            </a:r>
            <a:r>
              <a:rPr lang="en-US" sz="1900" dirty="0"/>
              <a:t> </a:t>
            </a:r>
            <a:r>
              <a:rPr lang="en-US" sz="1900" dirty="0" smtClean="0"/>
              <a:t>messages – regardless of the device (i.e. personal phone or home computer).  So, a text message sent from your personal phone related to work is considered a public record.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Record Requests &amp; Exemptions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8677"/>
            <a:ext cx="8596668" cy="44026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Legislature has </a:t>
            </a:r>
            <a:r>
              <a:rPr lang="en-US" dirty="0"/>
              <a:t>created numerous </a:t>
            </a:r>
            <a:r>
              <a:rPr lang="en-US" dirty="0" smtClean="0"/>
              <a:t>exemptions to the public records law, which provide </a:t>
            </a:r>
            <a:r>
              <a:rPr lang="en-US" dirty="0"/>
              <a:t>the basis for withholding records completely or in </a:t>
            </a:r>
            <a:r>
              <a:rPr lang="en-US" dirty="0" smtClean="0"/>
              <a:t>part.</a:t>
            </a:r>
          </a:p>
          <a:p>
            <a:r>
              <a:rPr lang="en-US" dirty="0" smtClean="0"/>
              <a:t>This does not mean that if a document falls within an exemption it is not a public record.  Rather, the document is protected from disclosure should someone from the public request it.  </a:t>
            </a:r>
          </a:p>
          <a:p>
            <a:r>
              <a:rPr lang="en-US" dirty="0" smtClean="0"/>
              <a:t>If you receive a request for public records from someone outside of government, please forward the request to Jennifer Saubermann or Brian Noyes.  </a:t>
            </a:r>
          </a:p>
          <a:p>
            <a:r>
              <a:rPr lang="en-US" dirty="0" smtClean="0"/>
              <a:t>How do I know whether I’ve received a public records request?  </a:t>
            </a:r>
          </a:p>
          <a:p>
            <a:pPr lvl="1"/>
            <a:r>
              <a:rPr lang="en-US" dirty="0" smtClean="0"/>
              <a:t>A request can be verbal – over the phone or in person – or written </a:t>
            </a:r>
          </a:p>
          <a:p>
            <a:pPr lvl="1"/>
            <a:r>
              <a:rPr lang="en-US" dirty="0" smtClean="0"/>
              <a:t>The requester is asking for a document or other form of public record – not just asking a question</a:t>
            </a:r>
          </a:p>
          <a:p>
            <a:pPr lvl="1"/>
            <a:r>
              <a:rPr lang="en-US" dirty="0" smtClean="0"/>
              <a:t>We are required to report all records requests to the Secretary of State’s Office – so if you have a question just ask Jennifer or Brian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How long do I need to keep my records?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4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Some perspective: </a:t>
            </a:r>
            <a:r>
              <a:rPr lang="en-US" sz="2000" dirty="0" smtClean="0"/>
              <a:t>The Massachusetts Statewide Records Retention Schedule, created by the Secretary of State’s Office is </a:t>
            </a:r>
            <a:r>
              <a:rPr lang="en-US" sz="2000" b="1" u="sng" dirty="0" smtClean="0"/>
              <a:t>226 pages</a:t>
            </a:r>
            <a:r>
              <a:rPr lang="en-US" sz="2000" b="1" dirty="0" smtClean="0"/>
              <a:t> </a:t>
            </a:r>
            <a:r>
              <a:rPr lang="en-US" sz="2000" dirty="0" smtClean="0"/>
              <a:t>– we have narrowed it down to this short presentation!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Depending on content, records will fall into one of three retention timeframes:</a:t>
            </a:r>
          </a:p>
          <a:p>
            <a:pPr lvl="1"/>
            <a:r>
              <a:rPr lang="en-US" sz="1800" dirty="0" smtClean="0"/>
              <a:t>Can be disposed of immediately or when administrative use ends</a:t>
            </a:r>
          </a:p>
          <a:p>
            <a:pPr lvl="1"/>
            <a:r>
              <a:rPr lang="en-US" sz="1800" dirty="0" smtClean="0"/>
              <a:t>Must be kept for a minimum of seven (7) years</a:t>
            </a:r>
          </a:p>
          <a:p>
            <a:pPr lvl="1"/>
            <a:r>
              <a:rPr lang="en-US" sz="1800" dirty="0" smtClean="0"/>
              <a:t>Must be kept permanently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792"/>
            <a:ext cx="10515600" cy="9144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can I throw out or delete now?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9574924" cy="47895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Common records you may have that can be disposed of when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their administrative use ends, such as:</a:t>
            </a:r>
          </a:p>
          <a:p>
            <a:pPr lvl="1"/>
            <a:r>
              <a:rPr lang="en-US" dirty="0" smtClean="0"/>
              <a:t>Duplicate </a:t>
            </a:r>
            <a:r>
              <a:rPr lang="en-US" dirty="0"/>
              <a:t>materials and all duplicates of 'official copies'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MassTech</a:t>
            </a:r>
            <a:r>
              <a:rPr lang="en-US" dirty="0" smtClean="0"/>
              <a:t> </a:t>
            </a:r>
            <a:r>
              <a:rPr lang="en-US" dirty="0"/>
              <a:t>published announcements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reports produced by other </a:t>
            </a:r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Purchased </a:t>
            </a:r>
            <a:r>
              <a:rPr lang="en-US" dirty="0"/>
              <a:t>data from other sources</a:t>
            </a:r>
          </a:p>
          <a:p>
            <a:pPr lvl="1"/>
            <a:r>
              <a:rPr lang="en-US" dirty="0" smtClean="0"/>
              <a:t>Telephone messages that are non-substantive (scheduling, “just following up”)</a:t>
            </a:r>
          </a:p>
          <a:p>
            <a:pPr lvl="2"/>
            <a:r>
              <a:rPr lang="en-US" sz="1600" u="sng" dirty="0" smtClean="0"/>
              <a:t>If they are substantive in nature (policy discussion, legal, HR), then you must save the message our phone system delivers to your email (keep for 7 years)</a:t>
            </a:r>
          </a:p>
          <a:p>
            <a:pPr lvl="1"/>
            <a:r>
              <a:rPr lang="en-US" dirty="0"/>
              <a:t>Catalogues, journals, or other printed matter used for information </a:t>
            </a:r>
            <a:r>
              <a:rPr lang="en-US" dirty="0" smtClean="0"/>
              <a:t>purposes</a:t>
            </a:r>
          </a:p>
          <a:p>
            <a:pPr lvl="1"/>
            <a:r>
              <a:rPr lang="en-US" dirty="0"/>
              <a:t>Routine letters of transmittal and "for your information" </a:t>
            </a:r>
            <a:r>
              <a:rPr lang="en-US" dirty="0" smtClean="0"/>
              <a:t>correspondence</a:t>
            </a:r>
          </a:p>
          <a:p>
            <a:pPr lvl="1"/>
            <a:r>
              <a:rPr lang="en-US" dirty="0" smtClean="0"/>
              <a:t>Public appearance documents, speeches and writings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3889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can I throw out or delete now? </a:t>
            </a:r>
            <a:br>
              <a:rPr lang="en-US" b="1" dirty="0" smtClean="0"/>
            </a:br>
            <a:r>
              <a:rPr lang="en-US" b="1" dirty="0" smtClean="0"/>
              <a:t>Continued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4542"/>
            <a:ext cx="8596668" cy="4583781"/>
          </a:xfrm>
        </p:spPr>
        <p:txBody>
          <a:bodyPr>
            <a:normAutofit/>
          </a:bodyPr>
          <a:lstStyle/>
          <a:p>
            <a:pPr lvl="1"/>
            <a:r>
              <a:rPr lang="en-US" sz="1900" dirty="0"/>
              <a:t>Special event records from visits, ceremonies, lectures or tours</a:t>
            </a:r>
          </a:p>
          <a:p>
            <a:pPr lvl="1"/>
            <a:r>
              <a:rPr lang="en-US" sz="1900" dirty="0"/>
              <a:t>Notes or working papers once a project is completed, unless they</a:t>
            </a:r>
            <a:br>
              <a:rPr lang="en-US" sz="1900" dirty="0"/>
            </a:br>
            <a:r>
              <a:rPr lang="en-US" sz="1900" dirty="0"/>
              <a:t>provide more complete information than the final report/document</a:t>
            </a:r>
          </a:p>
          <a:p>
            <a:pPr lvl="1"/>
            <a:r>
              <a:rPr lang="en-US" sz="1900" dirty="0"/>
              <a:t>Draft documents, unless they provide important information not contained in the final version</a:t>
            </a:r>
          </a:p>
          <a:p>
            <a:pPr lvl="1"/>
            <a:r>
              <a:rPr lang="en-US" sz="1900" dirty="0"/>
              <a:t>Threaded emails with program, policy or substantive information as long as the final version is retained (see slide </a:t>
            </a:r>
            <a:r>
              <a:rPr lang="en-US" sz="1900" dirty="0" smtClean="0"/>
              <a:t>17 </a:t>
            </a:r>
            <a:r>
              <a:rPr lang="en-US" sz="1900" dirty="0"/>
              <a:t>for more information)</a:t>
            </a:r>
          </a:p>
          <a:p>
            <a:pPr lvl="1"/>
            <a:r>
              <a:rPr lang="en-US" sz="1900" dirty="0"/>
              <a:t>Purchase orders (unless containing ongoing terms and conditions, or related to a contract)</a:t>
            </a:r>
          </a:p>
          <a:p>
            <a:pPr lvl="1"/>
            <a:r>
              <a:rPr lang="en-US" sz="1900" dirty="0"/>
              <a:t>SPAM emails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 I need to keep for seven (7) years</a:t>
            </a:r>
            <a:r>
              <a:rPr lang="en-US" b="1" dirty="0"/>
              <a:t>?</a:t>
            </a:r>
            <a:br>
              <a:rPr lang="en-US" b="1" dirty="0"/>
            </a:b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476"/>
            <a:ext cx="9029369" cy="4931487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en-US" b="1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b="1" dirty="0"/>
              <a:t>Examples are</a:t>
            </a:r>
            <a:r>
              <a:rPr lang="en-US" sz="1800" b="1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Official mail and email correspondence from/to customers, grantees and service providers, including letters, attachments, pictures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General </a:t>
            </a:r>
            <a:r>
              <a:rPr lang="en-US" sz="1800" dirty="0"/>
              <a:t>correspondence associated with </a:t>
            </a:r>
            <a:r>
              <a:rPr lang="en-US" sz="1800" dirty="0" smtClean="0"/>
              <a:t>company administrative practices, and policy development correspondence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Project requests</a:t>
            </a:r>
            <a:r>
              <a:rPr lang="en-US" sz="1800" dirty="0"/>
              <a:t>, progress </a:t>
            </a:r>
            <a:r>
              <a:rPr lang="en-US" sz="1800" dirty="0" smtClean="0"/>
              <a:t>notes, status reports</a:t>
            </a:r>
            <a:r>
              <a:rPr lang="en-US" sz="1800" dirty="0"/>
              <a:t>, </a:t>
            </a:r>
            <a:r>
              <a:rPr lang="en-US" sz="1800" dirty="0" smtClean="0"/>
              <a:t>meeting documentation that contains substantive program information, </a:t>
            </a:r>
            <a:r>
              <a:rPr lang="en-US" sz="1800" dirty="0"/>
              <a:t>change and variance requests, issue logs/risk logs/decisions </a:t>
            </a:r>
            <a:r>
              <a:rPr lang="en-US" sz="1800" dirty="0" smtClean="0"/>
              <a:t>made, and closeout records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Stakeholder contact details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Deliverable documents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Procurement </a:t>
            </a:r>
            <a:r>
              <a:rPr lang="en-US" sz="1800" dirty="0"/>
              <a:t>documents and responses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  <a:p>
            <a:pPr lvl="1">
              <a:spcBef>
                <a:spcPts val="600"/>
              </a:spcBef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111B-BAFD-4550-8099-DCD8E86142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</TotalTime>
  <Words>1662</Words>
  <Application>Microsoft Office PowerPoint</Application>
  <PresentationFormat>Widescreen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Records Management and Retention Training </vt:lpstr>
      <vt:lpstr>Public Records Retention- why are we talking about this?</vt:lpstr>
      <vt:lpstr>PowerPoint Presentation</vt:lpstr>
      <vt:lpstr>What is a Public Record? </vt:lpstr>
      <vt:lpstr>Public Record Requests &amp; Exemptions</vt:lpstr>
      <vt:lpstr>How long do I need to keep my records? </vt:lpstr>
      <vt:lpstr>What can I throw out or delete now?</vt:lpstr>
      <vt:lpstr>What can I throw out or delete now?  Continued   </vt:lpstr>
      <vt:lpstr>What do I need to keep for seven (7) years? </vt:lpstr>
      <vt:lpstr>What do I need to keep for seven (7) years? Continued  </vt:lpstr>
      <vt:lpstr>What needs to be kept permanently? </vt:lpstr>
      <vt:lpstr>Who is responsible for maintaining the official records of what? </vt:lpstr>
      <vt:lpstr>Record-keeping Responsibilities by Department  </vt:lpstr>
      <vt:lpstr>Record-keeping Responsibilities by Department Continued</vt:lpstr>
      <vt:lpstr>Do records have to be in a specific format? </vt:lpstr>
      <vt:lpstr>PowerPoint Presentation</vt:lpstr>
      <vt:lpstr>So what about email?</vt:lpstr>
      <vt:lpstr>How should I retain an email?</vt:lpstr>
      <vt:lpstr>What happens to deleted email?</vt:lpstr>
      <vt:lpstr>What about text messages?</vt:lpstr>
      <vt:lpstr>How do I manage electronic records?</vt:lpstr>
      <vt:lpstr>Clean-Up Day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Records Management and Retention Policy</dc:title>
  <dc:creator>Administrator</dc:creator>
  <cp:lastModifiedBy>Jennifer Saubermann</cp:lastModifiedBy>
  <cp:revision>85</cp:revision>
  <cp:lastPrinted>2019-04-22T15:41:53Z</cp:lastPrinted>
  <dcterms:created xsi:type="dcterms:W3CDTF">2019-03-27T14:53:16Z</dcterms:created>
  <dcterms:modified xsi:type="dcterms:W3CDTF">2019-04-23T01:07:16Z</dcterms:modified>
</cp:coreProperties>
</file>